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ormorant Garamond Bold Italics" charset="1" panose="00000800000000000000"/>
      <p:regular r:id="rId18"/>
    </p:embeddedFont>
    <p:embeddedFont>
      <p:font typeface="Quicksand" charset="1" panose="00000000000000000000"/>
      <p:regular r:id="rId19"/>
    </p:embeddedFont>
    <p:embeddedFont>
      <p:font typeface="Quicksand Bold"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43764" y="2478342"/>
            <a:ext cx="16229942" cy="3185722"/>
          </a:xfrm>
          <a:prstGeom prst="rect">
            <a:avLst/>
          </a:prstGeom>
        </p:spPr>
        <p:txBody>
          <a:bodyPr anchor="t" rtlCol="false" tIns="0" lIns="0" bIns="0" rIns="0">
            <a:spAutoFit/>
          </a:bodyPr>
          <a:lstStyle/>
          <a:p>
            <a:pPr algn="ctr" marL="0" indent="0" lvl="0">
              <a:lnSpc>
                <a:spcPts val="26009"/>
              </a:lnSpc>
              <a:spcBef>
                <a:spcPct val="0"/>
              </a:spcBef>
            </a:pPr>
            <a:r>
              <a:rPr lang="en-US" sz="18577">
                <a:solidFill>
                  <a:srgbClr val="0F4662"/>
                </a:solidFill>
                <a:latin typeface="Cormorant Garamond Bold Italics"/>
              </a:rPr>
              <a:t>Group Project</a:t>
            </a: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37539" y="5908475"/>
            <a:ext cx="12812922" cy="837844"/>
          </a:xfrm>
          <a:prstGeom prst="rect">
            <a:avLst/>
          </a:prstGeom>
        </p:spPr>
        <p:txBody>
          <a:bodyPr anchor="t" rtlCol="false" tIns="0" lIns="0" bIns="0" rIns="0">
            <a:spAutoFit/>
          </a:bodyPr>
          <a:lstStyle/>
          <a:p>
            <a:pPr algn="ctr" marL="0" indent="0" lvl="0">
              <a:lnSpc>
                <a:spcPts val="6844"/>
              </a:lnSpc>
              <a:spcBef>
                <a:spcPct val="0"/>
              </a:spcBef>
            </a:pPr>
            <a:r>
              <a:rPr lang="en-US" sz="4889">
                <a:solidFill>
                  <a:srgbClr val="0F4662"/>
                </a:solidFill>
                <a:latin typeface="Quicksand"/>
              </a:rPr>
              <a:t>Enhancing Product Sales Strategy</a:t>
            </a:r>
          </a:p>
        </p:txBody>
      </p:sp>
      <p:sp>
        <p:nvSpPr>
          <p:cNvPr name="TextBox 7" id="7"/>
          <p:cNvSpPr txBox="true"/>
          <p:nvPr/>
        </p:nvSpPr>
        <p:spPr>
          <a:xfrm rot="0">
            <a:off x="5649752" y="7032069"/>
            <a:ext cx="6988496" cy="525912"/>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rPr>
              <a:t>15 February, 2024</a:t>
            </a:r>
          </a:p>
        </p:txBody>
      </p:sp>
      <p:sp>
        <p:nvSpPr>
          <p:cNvPr name="TextBox 8" id="8"/>
          <p:cNvSpPr txBox="true"/>
          <p:nvPr/>
        </p:nvSpPr>
        <p:spPr>
          <a:xfrm rot="0">
            <a:off x="3322179" y="1967581"/>
            <a:ext cx="11643643"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rPr>
              <a:t>Prepared by group 1</a:t>
            </a:r>
          </a:p>
        </p:txBody>
      </p:sp>
      <p:sp>
        <p:nvSpPr>
          <p:cNvPr name="Freeform 9" id="9"/>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1028700" y="3669551"/>
            <a:ext cx="7514133" cy="6330250"/>
            <a:chOff x="0" y="0"/>
            <a:chExt cx="1979031" cy="1667226"/>
          </a:xfrm>
        </p:grpSpPr>
        <p:sp>
          <p:nvSpPr>
            <p:cNvPr name="Freeform 3" id="3"/>
            <p:cNvSpPr/>
            <p:nvPr/>
          </p:nvSpPr>
          <p:spPr>
            <a:xfrm flipH="false" flipV="false" rot="0">
              <a:off x="0" y="0"/>
              <a:ext cx="1979031" cy="1667227"/>
            </a:xfrm>
            <a:custGeom>
              <a:avLst/>
              <a:gdLst/>
              <a:ahLst/>
              <a:cxnLst/>
              <a:rect r="r" b="b" t="t" l="l"/>
              <a:pathLst>
                <a:path h="1667227" w="1979031">
                  <a:moveTo>
                    <a:pt x="52546" y="0"/>
                  </a:moveTo>
                  <a:lnTo>
                    <a:pt x="1926485" y="0"/>
                  </a:lnTo>
                  <a:cubicBezTo>
                    <a:pt x="1955505" y="0"/>
                    <a:pt x="1979031" y="23526"/>
                    <a:pt x="1979031" y="52546"/>
                  </a:cubicBezTo>
                  <a:lnTo>
                    <a:pt x="1979031" y="1614681"/>
                  </a:lnTo>
                  <a:cubicBezTo>
                    <a:pt x="1979031" y="1628617"/>
                    <a:pt x="1973495" y="1641982"/>
                    <a:pt x="1963641" y="1651836"/>
                  </a:cubicBezTo>
                  <a:cubicBezTo>
                    <a:pt x="1953786" y="1661690"/>
                    <a:pt x="1940421" y="1667227"/>
                    <a:pt x="1926485" y="1667227"/>
                  </a:cubicBezTo>
                  <a:lnTo>
                    <a:pt x="52546" y="1667227"/>
                  </a:lnTo>
                  <a:cubicBezTo>
                    <a:pt x="38610" y="1667227"/>
                    <a:pt x="25245" y="1661690"/>
                    <a:pt x="15390" y="1651836"/>
                  </a:cubicBezTo>
                  <a:cubicBezTo>
                    <a:pt x="5536" y="1641982"/>
                    <a:pt x="0" y="1628617"/>
                    <a:pt x="0" y="1614681"/>
                  </a:cubicBezTo>
                  <a:lnTo>
                    <a:pt x="0" y="52546"/>
                  </a:lnTo>
                  <a:cubicBezTo>
                    <a:pt x="0" y="23526"/>
                    <a:pt x="23526" y="0"/>
                    <a:pt x="52546" y="0"/>
                  </a:cubicBezTo>
                  <a:close/>
                </a:path>
              </a:pathLst>
            </a:custGeom>
            <a:solidFill>
              <a:srgbClr val="FFFFFF"/>
            </a:solidFill>
          </p:spPr>
        </p:sp>
        <p:sp>
          <p:nvSpPr>
            <p:cNvPr name="TextBox 4" id="4"/>
            <p:cNvSpPr txBox="true"/>
            <p:nvPr/>
          </p:nvSpPr>
          <p:spPr>
            <a:xfrm>
              <a:off x="0" y="-123825"/>
              <a:ext cx="1979031" cy="1791051"/>
            </a:xfrm>
            <a:prstGeom prst="rect">
              <a:avLst/>
            </a:prstGeom>
          </p:spPr>
          <p:txBody>
            <a:bodyPr anchor="ctr" rtlCol="false" tIns="50800" lIns="50800" bIns="50800" rIns="50800"/>
            <a:lstStyle/>
            <a:p>
              <a:pPr algn="ctr">
                <a:lnSpc>
                  <a:spcPts val="4079"/>
                </a:lnSpc>
              </a:pPr>
            </a:p>
          </p:txBody>
        </p:sp>
      </p:grpSp>
      <p:pic>
        <p:nvPicPr>
          <p:cNvPr name="Picture 5" id="5"/>
          <p:cNvPicPr>
            <a:picLocks noChangeAspect="true"/>
          </p:cNvPicPr>
          <p:nvPr/>
        </p:nvPicPr>
        <p:blipFill>
          <a:blip r:embed="rId2"/>
          <a:stretch>
            <a:fillRect/>
          </a:stretch>
        </p:blipFill>
        <p:spPr>
          <a:xfrm rot="0">
            <a:off x="695614" y="3350195"/>
            <a:ext cx="8180306" cy="6968961"/>
          </a:xfrm>
          <a:prstGeom prst="rect">
            <a:avLst/>
          </a:prstGeom>
        </p:spPr>
      </p:pic>
      <p:grpSp>
        <p:nvGrpSpPr>
          <p:cNvPr name="Group 6" id="6"/>
          <p:cNvGrpSpPr/>
          <p:nvPr/>
        </p:nvGrpSpPr>
        <p:grpSpPr>
          <a:xfrm rot="0">
            <a:off x="9745167" y="3669551"/>
            <a:ext cx="7514133" cy="6260364"/>
            <a:chOff x="0" y="0"/>
            <a:chExt cx="1979031" cy="1648820"/>
          </a:xfrm>
        </p:grpSpPr>
        <p:sp>
          <p:nvSpPr>
            <p:cNvPr name="Freeform 7" id="7"/>
            <p:cNvSpPr/>
            <p:nvPr/>
          </p:nvSpPr>
          <p:spPr>
            <a:xfrm flipH="false" flipV="false" rot="0">
              <a:off x="0" y="0"/>
              <a:ext cx="1979031" cy="1648820"/>
            </a:xfrm>
            <a:custGeom>
              <a:avLst/>
              <a:gdLst/>
              <a:ahLst/>
              <a:cxnLst/>
              <a:rect r="r" b="b" t="t" l="l"/>
              <a:pathLst>
                <a:path h="1648820" w="1979031">
                  <a:moveTo>
                    <a:pt x="52546" y="0"/>
                  </a:moveTo>
                  <a:lnTo>
                    <a:pt x="1926485" y="0"/>
                  </a:lnTo>
                  <a:cubicBezTo>
                    <a:pt x="1955505" y="0"/>
                    <a:pt x="1979031" y="23526"/>
                    <a:pt x="1979031" y="52546"/>
                  </a:cubicBezTo>
                  <a:lnTo>
                    <a:pt x="1979031" y="1596274"/>
                  </a:lnTo>
                  <a:cubicBezTo>
                    <a:pt x="1979031" y="1610210"/>
                    <a:pt x="1973495" y="1623575"/>
                    <a:pt x="1963641" y="1633430"/>
                  </a:cubicBezTo>
                  <a:cubicBezTo>
                    <a:pt x="1953786" y="1643284"/>
                    <a:pt x="1940421" y="1648820"/>
                    <a:pt x="1926485" y="1648820"/>
                  </a:cubicBezTo>
                  <a:lnTo>
                    <a:pt x="52546" y="1648820"/>
                  </a:lnTo>
                  <a:cubicBezTo>
                    <a:pt x="38610" y="1648820"/>
                    <a:pt x="25245" y="1643284"/>
                    <a:pt x="15390" y="1633430"/>
                  </a:cubicBezTo>
                  <a:cubicBezTo>
                    <a:pt x="5536" y="1623575"/>
                    <a:pt x="0" y="1610210"/>
                    <a:pt x="0" y="1596274"/>
                  </a:cubicBezTo>
                  <a:lnTo>
                    <a:pt x="0" y="52546"/>
                  </a:lnTo>
                  <a:cubicBezTo>
                    <a:pt x="0" y="23526"/>
                    <a:pt x="23526" y="0"/>
                    <a:pt x="52546" y="0"/>
                  </a:cubicBezTo>
                  <a:close/>
                </a:path>
              </a:pathLst>
            </a:custGeom>
            <a:solidFill>
              <a:srgbClr val="FFFFFF"/>
            </a:solidFill>
          </p:spPr>
        </p:sp>
        <p:sp>
          <p:nvSpPr>
            <p:cNvPr name="TextBox 8" id="8"/>
            <p:cNvSpPr txBox="true"/>
            <p:nvPr/>
          </p:nvSpPr>
          <p:spPr>
            <a:xfrm>
              <a:off x="0" y="-123825"/>
              <a:ext cx="1979031" cy="1772645"/>
            </a:xfrm>
            <a:prstGeom prst="rect">
              <a:avLst/>
            </a:prstGeom>
          </p:spPr>
          <p:txBody>
            <a:bodyPr anchor="ctr" rtlCol="false" tIns="50800" lIns="50800" bIns="50800" rIns="50800"/>
            <a:lstStyle/>
            <a:p>
              <a:pPr algn="ctr">
                <a:lnSpc>
                  <a:spcPts val="4079"/>
                </a:lnSpc>
              </a:pPr>
            </a:p>
          </p:txBody>
        </p:sp>
      </p:grpSp>
      <p:pic>
        <p:nvPicPr>
          <p:cNvPr name="Picture 9" id="9"/>
          <p:cNvPicPr>
            <a:picLocks noChangeAspect="true"/>
          </p:cNvPicPr>
          <p:nvPr/>
        </p:nvPicPr>
        <p:blipFill>
          <a:blip r:embed="rId3"/>
          <a:stretch>
            <a:fillRect/>
          </a:stretch>
        </p:blipFill>
        <p:spPr>
          <a:xfrm rot="0">
            <a:off x="9304686" y="3305158"/>
            <a:ext cx="8395096" cy="6989150"/>
          </a:xfrm>
          <a:prstGeom prst="rect">
            <a:avLst/>
          </a:prstGeom>
        </p:spPr>
      </p:pic>
      <p:sp>
        <p:nvSpPr>
          <p:cNvPr name="TextBox 10" id="10"/>
          <p:cNvSpPr txBox="true"/>
          <p:nvPr/>
        </p:nvSpPr>
        <p:spPr>
          <a:xfrm rot="0">
            <a:off x="1028700" y="599709"/>
            <a:ext cx="10326591"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Data Analysis</a:t>
            </a:r>
          </a:p>
        </p:txBody>
      </p:sp>
      <p:sp>
        <p:nvSpPr>
          <p:cNvPr name="TextBox 11" id="11"/>
          <p:cNvSpPr txBox="true"/>
          <p:nvPr/>
        </p:nvSpPr>
        <p:spPr>
          <a:xfrm rot="0">
            <a:off x="1028700" y="1934897"/>
            <a:ext cx="16230600" cy="1000125"/>
          </a:xfrm>
          <a:prstGeom prst="rect">
            <a:avLst/>
          </a:prstGeom>
        </p:spPr>
        <p:txBody>
          <a:bodyPr anchor="t" rtlCol="false" tIns="0" lIns="0" bIns="0" rIns="0">
            <a:spAutoFit/>
          </a:bodyPr>
          <a:lstStyle/>
          <a:p>
            <a:pPr algn="l" marL="0" indent="0" lvl="0">
              <a:lnSpc>
                <a:spcPts val="4079"/>
              </a:lnSpc>
            </a:pPr>
            <a:r>
              <a:rPr lang="en-US" sz="2400">
                <a:solidFill>
                  <a:srgbClr val="0F4662"/>
                </a:solidFill>
                <a:latin typeface="Quicksand"/>
              </a:rPr>
              <a:t>Customers are unhappy with Warner &amp; Spencer's new packaging, which may be contributing to a decline in sales. Competitors offer better features and pricing, making it difficult for our product to stand out in the market.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Conclusion</a:t>
            </a:r>
          </a:p>
        </p:txBody>
      </p:sp>
      <p:sp>
        <p:nvSpPr>
          <p:cNvPr name="TextBox 3" id="3"/>
          <p:cNvSpPr txBox="true"/>
          <p:nvPr/>
        </p:nvSpPr>
        <p:spPr>
          <a:xfrm rot="0">
            <a:off x="3816256" y="4231184"/>
            <a:ext cx="10655487" cy="1514475"/>
          </a:xfrm>
          <a:prstGeom prst="rect">
            <a:avLst/>
          </a:prstGeom>
        </p:spPr>
        <p:txBody>
          <a:bodyPr anchor="t" rtlCol="false" tIns="0" lIns="0" bIns="0" rIns="0">
            <a:spAutoFit/>
          </a:bodyPr>
          <a:lstStyle/>
          <a:p>
            <a:pPr algn="ctr" marL="0" indent="0" lvl="0">
              <a:lnSpc>
                <a:spcPts val="4079"/>
              </a:lnSpc>
            </a:pPr>
            <a:r>
              <a:rPr lang="en-US" sz="2400">
                <a:solidFill>
                  <a:srgbClr val="0F4662"/>
                </a:solidFill>
                <a:latin typeface="Quicksand"/>
              </a:rPr>
              <a:t>By implementing a well-researched and innovative sales strategy, our goal is not only to boost immediate sales figures but also to establish a sustainable framework for continued growth and success.</a:t>
            </a:r>
          </a:p>
        </p:txBody>
      </p:sp>
      <p:sp>
        <p:nvSpPr>
          <p:cNvPr name="AutoShape 4" id="4"/>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sz="18577">
                <a:solidFill>
                  <a:srgbClr val="0F4662"/>
                </a:solidFill>
                <a:latin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961289" y="2523415"/>
            <a:ext cx="3152142" cy="31521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06" t="0" r="-24906" b="0"/>
              </a:stretch>
            </a:blipFill>
          </p:spPr>
        </p:sp>
      </p:grpSp>
      <p:grpSp>
        <p:nvGrpSpPr>
          <p:cNvPr name="Group 7" id="7"/>
          <p:cNvGrpSpPr/>
          <p:nvPr/>
        </p:nvGrpSpPr>
        <p:grpSpPr>
          <a:xfrm rot="0">
            <a:off x="7567929" y="2523415"/>
            <a:ext cx="3152142" cy="31521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10851" r="0" b="-10851"/>
              </a:stretch>
            </a:blipFill>
          </p:spPr>
        </p:sp>
      </p:grpSp>
      <p:grpSp>
        <p:nvGrpSpPr>
          <p:cNvPr name="Group 9" id="9"/>
          <p:cNvGrpSpPr/>
          <p:nvPr/>
        </p:nvGrpSpPr>
        <p:grpSpPr>
          <a:xfrm rot="0">
            <a:off x="13174569" y="2523415"/>
            <a:ext cx="3152142" cy="31521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12824" t="0" r="-12877" b="-50468"/>
              </a:stretch>
            </a:blipFill>
          </p:spPr>
        </p:sp>
      </p:grpSp>
      <p:sp>
        <p:nvSpPr>
          <p:cNvPr name="TextBox 11" id="11"/>
          <p:cNvSpPr txBox="true"/>
          <p:nvPr/>
        </p:nvSpPr>
        <p:spPr>
          <a:xfrm rot="0">
            <a:off x="1028700" y="599709"/>
            <a:ext cx="9914964"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Team Members</a:t>
            </a:r>
          </a:p>
        </p:txBody>
      </p:sp>
      <p:sp>
        <p:nvSpPr>
          <p:cNvPr name="TextBox 12" id="12"/>
          <p:cNvSpPr txBox="true"/>
          <p:nvPr/>
        </p:nvSpPr>
        <p:spPr>
          <a:xfrm rot="0">
            <a:off x="6635340" y="6142207"/>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Bold"/>
              </a:rPr>
              <a:t>Alexander Aronowitz</a:t>
            </a:r>
          </a:p>
        </p:txBody>
      </p:sp>
      <p:sp>
        <p:nvSpPr>
          <p:cNvPr name="TextBox 13" id="13"/>
          <p:cNvSpPr txBox="true"/>
          <p:nvPr/>
        </p:nvSpPr>
        <p:spPr>
          <a:xfrm rot="0">
            <a:off x="6635340" y="6757320"/>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a:rPr>
              <a:t>Member</a:t>
            </a:r>
          </a:p>
        </p:txBody>
      </p:sp>
      <p:sp>
        <p:nvSpPr>
          <p:cNvPr name="TextBox 14" id="14"/>
          <p:cNvSpPr txBox="true"/>
          <p:nvPr/>
        </p:nvSpPr>
        <p:spPr>
          <a:xfrm rot="0">
            <a:off x="12241980" y="6139317"/>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Bold"/>
              </a:rPr>
              <a:t>Harper Russo</a:t>
            </a:r>
          </a:p>
        </p:txBody>
      </p:sp>
      <p:sp>
        <p:nvSpPr>
          <p:cNvPr name="TextBox 15" id="15"/>
          <p:cNvSpPr txBox="true"/>
          <p:nvPr/>
        </p:nvSpPr>
        <p:spPr>
          <a:xfrm rot="0">
            <a:off x="12241980" y="6757320"/>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a:rPr>
              <a:t>Leader</a:t>
            </a:r>
          </a:p>
        </p:txBody>
      </p:sp>
      <p:sp>
        <p:nvSpPr>
          <p:cNvPr name="TextBox 16" id="16"/>
          <p:cNvSpPr txBox="true"/>
          <p:nvPr/>
        </p:nvSpPr>
        <p:spPr>
          <a:xfrm rot="0">
            <a:off x="1028700" y="6142207"/>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Bold"/>
              </a:rPr>
              <a:t>Neil Tran</a:t>
            </a:r>
          </a:p>
        </p:txBody>
      </p:sp>
      <p:sp>
        <p:nvSpPr>
          <p:cNvPr name="TextBox 17" id="17"/>
          <p:cNvSpPr txBox="true"/>
          <p:nvPr/>
        </p:nvSpPr>
        <p:spPr>
          <a:xfrm rot="0">
            <a:off x="1028700" y="6760210"/>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a:rPr>
              <a:t>Member</a:t>
            </a:r>
          </a:p>
        </p:txBody>
      </p:sp>
      <p:sp>
        <p:nvSpPr>
          <p:cNvPr name="AutoShape 18" id="18"/>
          <p:cNvSpPr/>
          <p:nvPr/>
        </p:nvSpPr>
        <p:spPr>
          <a:xfrm>
            <a:off x="5897880" y="8681205"/>
            <a:ext cx="6492240" cy="0"/>
          </a:xfrm>
          <a:prstGeom prst="line">
            <a:avLst/>
          </a:prstGeom>
          <a:ln cap="flat" w="76200">
            <a:solidFill>
              <a:srgbClr val="0F4662"/>
            </a:solidFill>
            <a:prstDash val="solid"/>
            <a:headEnd type="none" len="sm" w="sm"/>
            <a:tailEnd type="none" len="sm" w="sm"/>
          </a:ln>
        </p:spPr>
      </p:sp>
      <p:sp>
        <p:nvSpPr>
          <p:cNvPr name="Freeform 19" id="19"/>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4163754" y="4293667"/>
            <a:ext cx="9960491" cy="2028825"/>
          </a:xfrm>
          <a:prstGeom prst="rect">
            <a:avLst/>
          </a:prstGeom>
        </p:spPr>
        <p:txBody>
          <a:bodyPr anchor="t" rtlCol="false" tIns="0" lIns="0" bIns="0" rIns="0">
            <a:spAutoFit/>
          </a:bodyPr>
          <a:lstStyle/>
          <a:p>
            <a:pPr algn="ctr" marL="0" indent="0" lvl="0">
              <a:lnSpc>
                <a:spcPts val="4079"/>
              </a:lnSpc>
            </a:pPr>
            <a:r>
              <a:rPr lang="en-US" sz="2400">
                <a:solidFill>
                  <a:srgbClr val="0F4662"/>
                </a:solidFill>
                <a:latin typeface="Quicksand"/>
              </a:rPr>
              <a:t>Our project aims to analyze, strategize, and implement techniques to boost product sales for Warner &amp; Spencer. We recognize the importance of a robust sales strategy and intend to explore innovative methods to enhance sales figures and market penetration.</a:t>
            </a:r>
          </a:p>
        </p:txBody>
      </p:sp>
      <p:sp>
        <p:nvSpPr>
          <p:cNvPr name="AutoShape 3" id="3"/>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8048163"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Introduction</a:t>
            </a:r>
          </a:p>
        </p:txBody>
      </p:sp>
      <p:sp>
        <p:nvSpPr>
          <p:cNvPr name="Freeform 7" id="7"/>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0928486" y="1684924"/>
            <a:ext cx="6330814" cy="7573376"/>
            <a:chOff x="0" y="0"/>
            <a:chExt cx="8441085" cy="10097834"/>
          </a:xfrm>
        </p:grpSpPr>
        <p:pic>
          <p:nvPicPr>
            <p:cNvPr name="Picture 6" id="6"/>
            <p:cNvPicPr>
              <a:picLocks noChangeAspect="true"/>
            </p:cNvPicPr>
            <p:nvPr/>
          </p:nvPicPr>
          <p:blipFill>
            <a:blip r:embed="rId2"/>
            <a:srcRect l="0" t="10149" r="0" b="10149"/>
            <a:stretch>
              <a:fillRect/>
            </a:stretch>
          </p:blipFill>
          <p:spPr>
            <a:xfrm flipH="false" flipV="false">
              <a:off x="0" y="0"/>
              <a:ext cx="8441085" cy="10097834"/>
            </a:xfrm>
            <a:prstGeom prst="rect">
              <a:avLst/>
            </a:prstGeom>
          </p:spPr>
        </p:pic>
      </p:grpSp>
      <p:sp>
        <p:nvSpPr>
          <p:cNvPr name="Freeform 7" id="7"/>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Background Project</a:t>
            </a:r>
          </a:p>
        </p:txBody>
      </p:sp>
      <p:sp>
        <p:nvSpPr>
          <p:cNvPr name="TextBox 9" id="9"/>
          <p:cNvSpPr txBox="true"/>
          <p:nvPr/>
        </p:nvSpPr>
        <p:spPr>
          <a:xfrm rot="0">
            <a:off x="1028700" y="3386084"/>
            <a:ext cx="6938067" cy="3057525"/>
          </a:xfrm>
          <a:prstGeom prst="rect">
            <a:avLst/>
          </a:prstGeom>
        </p:spPr>
        <p:txBody>
          <a:bodyPr anchor="t" rtlCol="false" tIns="0" lIns="0" bIns="0" rIns="0">
            <a:spAutoFit/>
          </a:bodyPr>
          <a:lstStyle/>
          <a:p>
            <a:pPr algn="l" marL="0" indent="0" lvl="0">
              <a:lnSpc>
                <a:spcPts val="4079"/>
              </a:lnSpc>
            </a:pPr>
            <a:r>
              <a:rPr lang="en-US" sz="2400">
                <a:solidFill>
                  <a:srgbClr val="0F4662"/>
                </a:solidFill>
                <a:latin typeface="Quicksand"/>
              </a:rPr>
              <a:t>Warner &amp; Spencer has been a significant player in its industry, offering various shampoo and soap products. While they've seen success, we acknowledge the evolving market dynamics and the need to adapt our sales strategies to maintain and increase our competitive edge.</a:t>
            </a:r>
          </a:p>
        </p:txBody>
      </p:sp>
      <p:sp>
        <p:nvSpPr>
          <p:cNvPr name="TextBox 10" id="10"/>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0F4662"/>
                </a:solidFill>
                <a:latin typeface="Quicksand Bold"/>
              </a:rPr>
              <a:t>Current scenario: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038622" y="4099272"/>
            <a:ext cx="4210757" cy="3273864"/>
          </a:xfrm>
          <a:custGeom>
            <a:avLst/>
            <a:gdLst/>
            <a:ahLst/>
            <a:cxnLst/>
            <a:rect r="r" b="b" t="t" l="l"/>
            <a:pathLst>
              <a:path h="3273864" w="4210757">
                <a:moveTo>
                  <a:pt x="0" y="0"/>
                </a:moveTo>
                <a:lnTo>
                  <a:pt x="4210756" y="0"/>
                </a:lnTo>
                <a:lnTo>
                  <a:pt x="4210756" y="3273864"/>
                </a:lnTo>
                <a:lnTo>
                  <a:pt x="0" y="327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027699" y="5114925"/>
            <a:ext cx="4344915" cy="0"/>
          </a:xfrm>
          <a:prstGeom prst="line">
            <a:avLst/>
          </a:prstGeom>
          <a:ln cap="flat" w="57150">
            <a:solidFill>
              <a:srgbClr val="7994A0"/>
            </a:solidFill>
            <a:prstDash val="solid"/>
            <a:headEnd type="none" len="sm" w="sm"/>
            <a:tailEnd type="none" len="sm" w="sm"/>
          </a:ln>
        </p:spPr>
      </p:sp>
      <p:sp>
        <p:nvSpPr>
          <p:cNvPr name="AutoShape 4" id="4"/>
          <p:cNvSpPr/>
          <p:nvPr/>
        </p:nvSpPr>
        <p:spPr>
          <a:xfrm>
            <a:off x="11911071" y="7344561"/>
            <a:ext cx="4346753" cy="0"/>
          </a:xfrm>
          <a:prstGeom prst="line">
            <a:avLst/>
          </a:prstGeom>
          <a:ln cap="flat" w="57150">
            <a:solidFill>
              <a:srgbClr val="7994A0"/>
            </a:solidFill>
            <a:prstDash val="solid"/>
            <a:headEnd type="none" len="sm" w="sm"/>
            <a:tailEnd type="none" len="sm" w="sm"/>
          </a:ln>
        </p:spPr>
      </p:sp>
      <p:sp>
        <p:nvSpPr>
          <p:cNvPr name="AutoShape 5" id="5"/>
          <p:cNvSpPr/>
          <p:nvPr/>
        </p:nvSpPr>
        <p:spPr>
          <a:xfrm flipV="true">
            <a:off x="1660540" y="8483796"/>
            <a:ext cx="4716390" cy="0"/>
          </a:xfrm>
          <a:prstGeom prst="line">
            <a:avLst/>
          </a:prstGeom>
          <a:ln cap="flat" w="57150">
            <a:solidFill>
              <a:srgbClr val="7994A0"/>
            </a:solidFill>
            <a:prstDash val="solid"/>
            <a:headEnd type="none" len="sm" w="sm"/>
            <a:tailEnd type="none" len="sm" w="sm"/>
          </a:ln>
        </p:spPr>
      </p:sp>
      <p:sp>
        <p:nvSpPr>
          <p:cNvPr name="TextBox 6" id="6"/>
          <p:cNvSpPr txBox="true"/>
          <p:nvPr/>
        </p:nvSpPr>
        <p:spPr>
          <a:xfrm rot="0">
            <a:off x="1024384" y="599709"/>
            <a:ext cx="14072064"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Sales Performance Analysis</a:t>
            </a:r>
          </a:p>
        </p:txBody>
      </p:sp>
      <p:sp>
        <p:nvSpPr>
          <p:cNvPr name="TextBox 7" id="7"/>
          <p:cNvSpPr txBox="true"/>
          <p:nvPr/>
        </p:nvSpPr>
        <p:spPr>
          <a:xfrm rot="0">
            <a:off x="1024384" y="3595524"/>
            <a:ext cx="5348229" cy="1253490"/>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F4662"/>
                </a:solidFill>
                <a:latin typeface="Quicksand"/>
              </a:rPr>
              <a:t>Over the past years, we've observed Warner &amp; Spencer’s product sales going down because of some reason.</a:t>
            </a:r>
          </a:p>
        </p:txBody>
      </p:sp>
      <p:sp>
        <p:nvSpPr>
          <p:cNvPr name="TextBox 8" id="8"/>
          <p:cNvSpPr txBox="true"/>
          <p:nvPr/>
        </p:nvSpPr>
        <p:spPr>
          <a:xfrm rot="0">
            <a:off x="1024384" y="3161819"/>
            <a:ext cx="5348229" cy="490855"/>
          </a:xfrm>
          <a:prstGeom prst="rect">
            <a:avLst/>
          </a:prstGeom>
        </p:spPr>
        <p:txBody>
          <a:bodyPr anchor="t" rtlCol="false" tIns="0" lIns="0" bIns="0" rIns="0">
            <a:spAutoFit/>
          </a:bodyPr>
          <a:lstStyle/>
          <a:p>
            <a:pPr algn="r" marL="0" indent="0" lvl="0">
              <a:lnSpc>
                <a:spcPts val="3919"/>
              </a:lnSpc>
              <a:spcBef>
                <a:spcPct val="0"/>
              </a:spcBef>
            </a:pPr>
            <a:r>
              <a:rPr lang="en-US" sz="2799">
                <a:solidFill>
                  <a:srgbClr val="0F4662"/>
                </a:solidFill>
                <a:latin typeface="Quicksand Bold"/>
              </a:rPr>
              <a:t>Current Sales Trends:</a:t>
            </a:r>
          </a:p>
        </p:txBody>
      </p:sp>
      <p:sp>
        <p:nvSpPr>
          <p:cNvPr name="TextBox 9" id="9"/>
          <p:cNvSpPr txBox="true"/>
          <p:nvPr/>
        </p:nvSpPr>
        <p:spPr>
          <a:xfrm rot="0">
            <a:off x="11911071" y="4912933"/>
            <a:ext cx="5348229" cy="20916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F4662"/>
                </a:solidFill>
                <a:latin typeface="Quicksand"/>
              </a:rPr>
              <a:t>Through comprehensive market analysis, we've identified shifts in consumer preferences, competitive landscape changes, and emerging market segments.</a:t>
            </a:r>
          </a:p>
        </p:txBody>
      </p:sp>
      <p:sp>
        <p:nvSpPr>
          <p:cNvPr name="TextBox 10" id="10"/>
          <p:cNvSpPr txBox="true"/>
          <p:nvPr/>
        </p:nvSpPr>
        <p:spPr>
          <a:xfrm rot="0">
            <a:off x="11911071" y="4507360"/>
            <a:ext cx="5348229"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0F4662"/>
                </a:solidFill>
                <a:latin typeface="Quicksand Bold"/>
              </a:rPr>
              <a:t>Market Insights:</a:t>
            </a:r>
          </a:p>
        </p:txBody>
      </p:sp>
      <p:sp>
        <p:nvSpPr>
          <p:cNvPr name="TextBox 11" id="11"/>
          <p:cNvSpPr txBox="true"/>
          <p:nvPr/>
        </p:nvSpPr>
        <p:spPr>
          <a:xfrm rot="0">
            <a:off x="1024384" y="6990424"/>
            <a:ext cx="5352545" cy="1253490"/>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F4662"/>
                </a:solidFill>
                <a:latin typeface="Quicksand"/>
              </a:rPr>
              <a:t>Direct feedback from our customers has highlighted areas for improvement</a:t>
            </a:r>
          </a:p>
        </p:txBody>
      </p:sp>
      <p:sp>
        <p:nvSpPr>
          <p:cNvPr name="TextBox 12" id="12"/>
          <p:cNvSpPr txBox="true"/>
          <p:nvPr/>
        </p:nvSpPr>
        <p:spPr>
          <a:xfrm rot="0">
            <a:off x="1024384" y="6556719"/>
            <a:ext cx="5352545" cy="490855"/>
          </a:xfrm>
          <a:prstGeom prst="rect">
            <a:avLst/>
          </a:prstGeom>
        </p:spPr>
        <p:txBody>
          <a:bodyPr anchor="t" rtlCol="false" tIns="0" lIns="0" bIns="0" rIns="0">
            <a:spAutoFit/>
          </a:bodyPr>
          <a:lstStyle/>
          <a:p>
            <a:pPr algn="r" marL="0" indent="0" lvl="0">
              <a:lnSpc>
                <a:spcPts val="3919"/>
              </a:lnSpc>
              <a:spcBef>
                <a:spcPct val="0"/>
              </a:spcBef>
            </a:pPr>
            <a:r>
              <a:rPr lang="en-US" sz="2799">
                <a:solidFill>
                  <a:srgbClr val="0F4662"/>
                </a:solidFill>
                <a:latin typeface="Quicksand Bold"/>
              </a:rPr>
              <a:t>Customer Feedback:</a:t>
            </a:r>
          </a:p>
        </p:txBody>
      </p:sp>
      <p:sp>
        <p:nvSpPr>
          <p:cNvPr name="Freeform 13" id="1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86761" y="2456695"/>
            <a:ext cx="5385764" cy="6426664"/>
            <a:chOff x="0" y="0"/>
            <a:chExt cx="1418473" cy="1692619"/>
          </a:xfrm>
        </p:grpSpPr>
        <p:sp>
          <p:nvSpPr>
            <p:cNvPr name="Freeform 3" id="3"/>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4" id="4"/>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2405199" y="2877488"/>
            <a:ext cx="2348889" cy="2348889"/>
          </a:xfrm>
          <a:custGeom>
            <a:avLst/>
            <a:gdLst/>
            <a:ahLst/>
            <a:cxnLst/>
            <a:rect r="r" b="b" t="t" l="l"/>
            <a:pathLst>
              <a:path h="2348889" w="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51118" y="2456695"/>
            <a:ext cx="5385764" cy="6426664"/>
            <a:chOff x="0" y="0"/>
            <a:chExt cx="1418473" cy="1692619"/>
          </a:xfrm>
        </p:grpSpPr>
        <p:sp>
          <p:nvSpPr>
            <p:cNvPr name="Freeform 7" id="7"/>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name="TextBox 8" id="8"/>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9" id="9"/>
          <p:cNvSpPr/>
          <p:nvPr/>
        </p:nvSpPr>
        <p:spPr>
          <a:xfrm flipH="false" flipV="false" rot="0">
            <a:off x="7984503" y="2877488"/>
            <a:ext cx="2318994" cy="2348889"/>
          </a:xfrm>
          <a:custGeom>
            <a:avLst/>
            <a:gdLst/>
            <a:ahLst/>
            <a:cxnLst/>
            <a:rect r="r" b="b" t="t" l="l"/>
            <a:pathLst>
              <a:path h="2348889" w="2318994">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2015475" y="2456695"/>
            <a:ext cx="5385764" cy="6426664"/>
            <a:chOff x="0" y="0"/>
            <a:chExt cx="1418473" cy="1692619"/>
          </a:xfrm>
        </p:grpSpPr>
        <p:sp>
          <p:nvSpPr>
            <p:cNvPr name="Freeform 11" id="11"/>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2" id="12"/>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13" id="13"/>
          <p:cNvSpPr/>
          <p:nvPr/>
        </p:nvSpPr>
        <p:spPr>
          <a:xfrm flipH="false" flipV="false" rot="0">
            <a:off x="13595029" y="3088463"/>
            <a:ext cx="2226655" cy="2226655"/>
          </a:xfrm>
          <a:custGeom>
            <a:avLst/>
            <a:gdLst/>
            <a:ahLst/>
            <a:cxnLst/>
            <a:rect r="r" b="b" t="t" l="l"/>
            <a:pathLst>
              <a:path h="2226655" w="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8700" y="599709"/>
            <a:ext cx="8115300"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Project Objectives</a:t>
            </a:r>
          </a:p>
        </p:txBody>
      </p:sp>
      <p:sp>
        <p:nvSpPr>
          <p:cNvPr name="TextBox 15" id="15"/>
          <p:cNvSpPr txBox="true"/>
          <p:nvPr/>
        </p:nvSpPr>
        <p:spPr>
          <a:xfrm rot="0">
            <a:off x="1028700" y="5919392"/>
            <a:ext cx="5101887" cy="25431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rPr>
              <a:t>Analyze sales performance, market trends, and consumer behavior.</a:t>
            </a:r>
          </a:p>
          <a:p>
            <a:pPr algn="l" marL="518160" indent="-259080" lvl="1">
              <a:lnSpc>
                <a:spcPts val="4079"/>
              </a:lnSpc>
              <a:buFont typeface="Arial"/>
              <a:buChar char="•"/>
            </a:pPr>
            <a:r>
              <a:rPr lang="en-US" sz="2400">
                <a:solidFill>
                  <a:srgbClr val="0F4662"/>
                </a:solidFill>
                <a:latin typeface="Quicksand"/>
              </a:rPr>
              <a:t>Conduct a SWOT analysis of existing sales strategy.</a:t>
            </a:r>
          </a:p>
        </p:txBody>
      </p:sp>
      <p:sp>
        <p:nvSpPr>
          <p:cNvPr name="TextBox 16" id="16"/>
          <p:cNvSpPr txBox="true"/>
          <p:nvPr/>
        </p:nvSpPr>
        <p:spPr>
          <a:xfrm rot="0">
            <a:off x="1028700" y="5580494"/>
            <a:ext cx="5101887"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0F4662"/>
                </a:solidFill>
                <a:latin typeface="Quicksand Bold"/>
              </a:rPr>
              <a:t>Analysis Phase</a:t>
            </a:r>
          </a:p>
        </p:txBody>
      </p:sp>
      <p:sp>
        <p:nvSpPr>
          <p:cNvPr name="TextBox 17" id="17"/>
          <p:cNvSpPr txBox="true"/>
          <p:nvPr/>
        </p:nvSpPr>
        <p:spPr>
          <a:xfrm rot="0">
            <a:off x="6593057" y="5919392"/>
            <a:ext cx="5101887" cy="25431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rPr>
              <a:t>Create new strategies using marketing, sales promotions,</a:t>
            </a:r>
          </a:p>
          <a:p>
            <a:pPr algn="l" marL="518160" indent="-259080" lvl="1">
              <a:lnSpc>
                <a:spcPts val="4079"/>
              </a:lnSpc>
              <a:buFont typeface="Arial"/>
              <a:buChar char="•"/>
            </a:pPr>
            <a:r>
              <a:rPr lang="en-US" sz="2400">
                <a:solidFill>
                  <a:srgbClr val="0F4662"/>
                </a:solidFill>
                <a:latin typeface="Quicksand"/>
              </a:rPr>
              <a:t>Customer engagement to leverage strengths and opportunities.</a:t>
            </a:r>
          </a:p>
        </p:txBody>
      </p:sp>
      <p:sp>
        <p:nvSpPr>
          <p:cNvPr name="TextBox 18" id="18"/>
          <p:cNvSpPr txBox="true"/>
          <p:nvPr/>
        </p:nvSpPr>
        <p:spPr>
          <a:xfrm rot="0">
            <a:off x="6593057" y="5580494"/>
            <a:ext cx="5101887"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0F4662"/>
                </a:solidFill>
                <a:latin typeface="Quicksand Bold"/>
              </a:rPr>
              <a:t>Strategy Development</a:t>
            </a:r>
          </a:p>
        </p:txBody>
      </p:sp>
      <p:sp>
        <p:nvSpPr>
          <p:cNvPr name="TextBox 19" id="19"/>
          <p:cNvSpPr txBox="true"/>
          <p:nvPr/>
        </p:nvSpPr>
        <p:spPr>
          <a:xfrm rot="0">
            <a:off x="12157413" y="6222767"/>
            <a:ext cx="4496348" cy="20288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rPr>
              <a:t>Create a timeline with milestones</a:t>
            </a:r>
          </a:p>
          <a:p>
            <a:pPr algn="l" marL="518160" indent="-259080" lvl="1">
              <a:lnSpc>
                <a:spcPts val="4079"/>
              </a:lnSpc>
              <a:buFont typeface="Arial"/>
              <a:buChar char="•"/>
            </a:pPr>
            <a:r>
              <a:rPr lang="en-US" sz="2400">
                <a:solidFill>
                  <a:srgbClr val="0F4662"/>
                </a:solidFill>
                <a:latin typeface="Quicksand"/>
              </a:rPr>
              <a:t>And </a:t>
            </a:r>
            <a:r>
              <a:rPr lang="en-US" sz="2400">
                <a:solidFill>
                  <a:srgbClr val="0F4662"/>
                </a:solidFill>
                <a:latin typeface="Quicksand"/>
              </a:rPr>
              <a:t>responsibilities. Set KPIs to measure success.</a:t>
            </a:r>
          </a:p>
        </p:txBody>
      </p:sp>
      <p:sp>
        <p:nvSpPr>
          <p:cNvPr name="TextBox 20" id="20"/>
          <p:cNvSpPr txBox="true"/>
          <p:nvPr/>
        </p:nvSpPr>
        <p:spPr>
          <a:xfrm rot="0">
            <a:off x="12157413" y="5880210"/>
            <a:ext cx="5101887"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0F4662"/>
                </a:solidFill>
                <a:latin typeface="Quicksand Bold"/>
              </a:rPr>
              <a:t>Implementation Plan</a:t>
            </a:r>
          </a:p>
        </p:txBody>
      </p:sp>
      <p:sp>
        <p:nvSpPr>
          <p:cNvPr name="AutoShape 21" id="21"/>
          <p:cNvSpPr/>
          <p:nvPr/>
        </p:nvSpPr>
        <p:spPr>
          <a:xfrm>
            <a:off x="10767060" y="9906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64771" y="1809453"/>
            <a:ext cx="5539941" cy="7448847"/>
            <a:chOff x="0" y="0"/>
            <a:chExt cx="858282" cy="1154021"/>
          </a:xfrm>
        </p:grpSpPr>
        <p:sp>
          <p:nvSpPr>
            <p:cNvPr name="Freeform 3" id="3"/>
            <p:cNvSpPr/>
            <p:nvPr/>
          </p:nvSpPr>
          <p:spPr>
            <a:xfrm flipH="false" flipV="false" rot="0">
              <a:off x="0" y="0"/>
              <a:ext cx="858282" cy="1154021"/>
            </a:xfrm>
            <a:custGeom>
              <a:avLst/>
              <a:gdLst/>
              <a:ahLst/>
              <a:cxnLst/>
              <a:rect r="r" b="b" t="t" l="l"/>
              <a:pathLst>
                <a:path h="1154021" w="858282">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l="0" t="-5710" r="0" b="-5710"/>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TextBox 7" id="7"/>
          <p:cNvSpPr txBox="true"/>
          <p:nvPr/>
        </p:nvSpPr>
        <p:spPr>
          <a:xfrm rot="0">
            <a:off x="1028700" y="599709"/>
            <a:ext cx="9480749"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Expected Outcomes</a:t>
            </a:r>
          </a:p>
        </p:txBody>
      </p:sp>
      <p:sp>
        <p:nvSpPr>
          <p:cNvPr name="TextBox 8" id="8"/>
          <p:cNvSpPr txBox="true"/>
          <p:nvPr/>
        </p:nvSpPr>
        <p:spPr>
          <a:xfrm rot="0">
            <a:off x="8652617" y="2027481"/>
            <a:ext cx="8606683" cy="15144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rPr>
              <a:t>Target a 25% increase in sales over the next years.</a:t>
            </a:r>
          </a:p>
          <a:p>
            <a:pPr algn="l" marL="518160" indent="-259080" lvl="1">
              <a:lnSpc>
                <a:spcPts val="4079"/>
              </a:lnSpc>
              <a:buFont typeface="Arial"/>
              <a:buChar char="•"/>
            </a:pPr>
            <a:r>
              <a:rPr lang="en-US" sz="2400">
                <a:solidFill>
                  <a:srgbClr val="0F4662"/>
                </a:solidFill>
                <a:latin typeface="Quicksand"/>
              </a:rPr>
              <a:t>Measure success by tracking sales metrics and revenue growth.</a:t>
            </a:r>
          </a:p>
        </p:txBody>
      </p:sp>
      <p:sp>
        <p:nvSpPr>
          <p:cNvPr name="TextBox 9" id="9"/>
          <p:cNvSpPr txBox="true"/>
          <p:nvPr/>
        </p:nvSpPr>
        <p:spPr>
          <a:xfrm rot="0">
            <a:off x="8652617" y="7224263"/>
            <a:ext cx="8606683" cy="20288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rPr>
              <a:t>Expand market reach by tapping into new demographics or geographical regions.</a:t>
            </a:r>
          </a:p>
          <a:p>
            <a:pPr algn="l" marL="518160" indent="-259080" lvl="1">
              <a:lnSpc>
                <a:spcPts val="4079"/>
              </a:lnSpc>
              <a:buFont typeface="Arial"/>
              <a:buChar char="•"/>
            </a:pPr>
            <a:r>
              <a:rPr lang="en-US" sz="2400">
                <a:solidFill>
                  <a:srgbClr val="0F4662"/>
                </a:solidFill>
                <a:latin typeface="Quicksand"/>
              </a:rPr>
              <a:t>Strengthen brand presence through effective marketing campaigns.</a:t>
            </a:r>
          </a:p>
        </p:txBody>
      </p:sp>
      <p:sp>
        <p:nvSpPr>
          <p:cNvPr name="TextBox 10" id="10"/>
          <p:cNvSpPr txBox="true"/>
          <p:nvPr/>
        </p:nvSpPr>
        <p:spPr>
          <a:xfrm rot="0">
            <a:off x="8652617" y="4613652"/>
            <a:ext cx="8606683" cy="15144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rPr>
              <a:t>Foster stronger relationships with customers through personalized engagement strategies.</a:t>
            </a:r>
          </a:p>
          <a:p>
            <a:pPr algn="l" marL="518160" indent="-259080" lvl="1">
              <a:lnSpc>
                <a:spcPts val="4079"/>
              </a:lnSpc>
              <a:buFont typeface="Arial"/>
              <a:buChar char="•"/>
            </a:pPr>
            <a:r>
              <a:rPr lang="en-US" sz="2400">
                <a:solidFill>
                  <a:srgbClr val="0F4662"/>
                </a:solidFill>
                <a:latin typeface="Quicksand"/>
              </a:rPr>
              <a:t>Increase customer retention rates and loyalty.</a:t>
            </a:r>
          </a:p>
        </p:txBody>
      </p:sp>
      <p:sp>
        <p:nvSpPr>
          <p:cNvPr name="TextBox 11" id="11"/>
          <p:cNvSpPr txBox="true"/>
          <p:nvPr/>
        </p:nvSpPr>
        <p:spPr>
          <a:xfrm rot="0">
            <a:off x="8652617" y="1561099"/>
            <a:ext cx="8606683" cy="518255"/>
          </a:xfrm>
          <a:prstGeom prst="rect">
            <a:avLst/>
          </a:prstGeom>
        </p:spPr>
        <p:txBody>
          <a:bodyPr anchor="t" rtlCol="false" tIns="0" lIns="0" bIns="0" rIns="0">
            <a:spAutoFit/>
          </a:bodyPr>
          <a:lstStyle/>
          <a:p>
            <a:pPr algn="l" marL="0" indent="0" lvl="0">
              <a:lnSpc>
                <a:spcPts val="4485"/>
              </a:lnSpc>
            </a:pPr>
            <a:r>
              <a:rPr lang="en-US" sz="2638">
                <a:solidFill>
                  <a:srgbClr val="0F4662"/>
                </a:solidFill>
                <a:latin typeface="Quicksand Bold"/>
              </a:rPr>
              <a:t>Increased Sales Figures:</a:t>
            </a:r>
          </a:p>
        </p:txBody>
      </p:sp>
      <p:sp>
        <p:nvSpPr>
          <p:cNvPr name="TextBox 12" id="12"/>
          <p:cNvSpPr txBox="true"/>
          <p:nvPr/>
        </p:nvSpPr>
        <p:spPr>
          <a:xfrm rot="0">
            <a:off x="8652617" y="6714391"/>
            <a:ext cx="8606683" cy="565150"/>
          </a:xfrm>
          <a:prstGeom prst="rect">
            <a:avLst/>
          </a:prstGeom>
        </p:spPr>
        <p:txBody>
          <a:bodyPr anchor="t" rtlCol="false" tIns="0" lIns="0" bIns="0" rIns="0">
            <a:spAutoFit/>
          </a:bodyPr>
          <a:lstStyle/>
          <a:p>
            <a:pPr algn="l" marL="0" indent="0" lvl="0">
              <a:lnSpc>
                <a:spcPts val="4759"/>
              </a:lnSpc>
            </a:pPr>
            <a:r>
              <a:rPr lang="en-US" sz="2799">
                <a:solidFill>
                  <a:srgbClr val="0F4662"/>
                </a:solidFill>
                <a:latin typeface="Quicksand Bold"/>
              </a:rPr>
              <a:t>Enhanced Market Reach:</a:t>
            </a:r>
          </a:p>
        </p:txBody>
      </p:sp>
      <p:sp>
        <p:nvSpPr>
          <p:cNvPr name="TextBox 13" id="13"/>
          <p:cNvSpPr txBox="true"/>
          <p:nvPr/>
        </p:nvSpPr>
        <p:spPr>
          <a:xfrm rot="0">
            <a:off x="8652617" y="4147270"/>
            <a:ext cx="8606683" cy="518255"/>
          </a:xfrm>
          <a:prstGeom prst="rect">
            <a:avLst/>
          </a:prstGeom>
        </p:spPr>
        <p:txBody>
          <a:bodyPr anchor="t" rtlCol="false" tIns="0" lIns="0" bIns="0" rIns="0">
            <a:spAutoFit/>
          </a:bodyPr>
          <a:lstStyle/>
          <a:p>
            <a:pPr algn="l" marL="0" indent="0" lvl="0">
              <a:lnSpc>
                <a:spcPts val="4485"/>
              </a:lnSpc>
            </a:pPr>
            <a:r>
              <a:rPr lang="en-US" sz="2638">
                <a:solidFill>
                  <a:srgbClr val="0F4662"/>
                </a:solidFill>
                <a:latin typeface="Quicksand Bold"/>
              </a:rPr>
              <a:t>Improved Customer Engagement:</a:t>
            </a:r>
          </a:p>
        </p:txBody>
      </p:sp>
      <p:sp>
        <p:nvSpPr>
          <p:cNvPr name="AutoShape 14" id="14"/>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15" id="15"/>
          <p:cNvSpPr/>
          <p:nvPr/>
        </p:nvSpPr>
        <p:spPr>
          <a:xfrm>
            <a:off x="10767060" y="10287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1915073" y="1684924"/>
            <a:ext cx="5344227" cy="7573376"/>
            <a:chOff x="0" y="0"/>
            <a:chExt cx="827961" cy="1173314"/>
          </a:xfrm>
        </p:grpSpPr>
        <p:sp>
          <p:nvSpPr>
            <p:cNvPr name="Freeform 6" id="6"/>
            <p:cNvSpPr/>
            <p:nvPr/>
          </p:nvSpPr>
          <p:spPr>
            <a:xfrm flipH="false" flipV="false" rot="0">
              <a:off x="0" y="0"/>
              <a:ext cx="827961" cy="1173314"/>
            </a:xfrm>
            <a:custGeom>
              <a:avLst/>
              <a:gdLst/>
              <a:ahLst/>
              <a:cxnLst/>
              <a:rect r="r" b="b" t="t" l="l"/>
              <a:pathLst>
                <a:path h="1173314" w="827961">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t="0" r="-56349" b="0"/>
              </a:stretch>
            </a:blipFill>
          </p:spPr>
        </p:sp>
      </p:grpSp>
      <p:sp>
        <p:nvSpPr>
          <p:cNvPr name="TextBox 7" id="7"/>
          <p:cNvSpPr txBox="true"/>
          <p:nvPr/>
        </p:nvSpPr>
        <p:spPr>
          <a:xfrm rot="0">
            <a:off x="1028700" y="599709"/>
            <a:ext cx="5702843"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Methodology</a:t>
            </a:r>
          </a:p>
        </p:txBody>
      </p:sp>
      <p:sp>
        <p:nvSpPr>
          <p:cNvPr name="TextBox 8" id="8"/>
          <p:cNvSpPr txBox="true"/>
          <p:nvPr/>
        </p:nvSpPr>
        <p:spPr>
          <a:xfrm rot="0">
            <a:off x="1028700" y="2434248"/>
            <a:ext cx="10527757" cy="20288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rPr>
              <a:t>Gather sales data, market research, and consumer feedback through surveys and analysis tools.</a:t>
            </a:r>
          </a:p>
          <a:p>
            <a:pPr algn="l" marL="518160" indent="-259080" lvl="1">
              <a:lnSpc>
                <a:spcPts val="4079"/>
              </a:lnSpc>
              <a:buFont typeface="Arial"/>
              <a:buChar char="•"/>
            </a:pPr>
            <a:r>
              <a:rPr lang="en-US" sz="2400">
                <a:solidFill>
                  <a:srgbClr val="0F4662"/>
                </a:solidFill>
                <a:latin typeface="Quicksand"/>
              </a:rPr>
              <a:t>Utilize both primary and secondary research methods to gather comprehensive insights.</a:t>
            </a:r>
          </a:p>
        </p:txBody>
      </p:sp>
      <p:sp>
        <p:nvSpPr>
          <p:cNvPr name="TextBox 9" id="9"/>
          <p:cNvSpPr txBox="true"/>
          <p:nvPr/>
        </p:nvSpPr>
        <p:spPr>
          <a:xfrm rot="0">
            <a:off x="1028700" y="5064290"/>
            <a:ext cx="10527757" cy="20288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rPr>
              <a:t>Collaborate to generate innovative ideas for product positioning, pricing, and promotional campaigns.</a:t>
            </a:r>
          </a:p>
          <a:p>
            <a:pPr algn="l" marL="518160" indent="-259080" lvl="1">
              <a:lnSpc>
                <a:spcPts val="4079"/>
              </a:lnSpc>
              <a:buFont typeface="Arial"/>
              <a:buChar char="•"/>
            </a:pPr>
            <a:r>
              <a:rPr lang="en-US" sz="2400">
                <a:solidFill>
                  <a:srgbClr val="0F4662"/>
                </a:solidFill>
                <a:latin typeface="Quicksand"/>
              </a:rPr>
              <a:t>Consider various channels such as online platforms, partnerships, and offline marketing.</a:t>
            </a:r>
          </a:p>
        </p:txBody>
      </p:sp>
      <p:sp>
        <p:nvSpPr>
          <p:cNvPr name="TextBox 10" id="10"/>
          <p:cNvSpPr txBox="true"/>
          <p:nvPr/>
        </p:nvSpPr>
        <p:spPr>
          <a:xfrm rot="0">
            <a:off x="1028700" y="7694333"/>
            <a:ext cx="10527757" cy="20288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rPr>
              <a:t>Pilot the proposed strategies on a smaller scale to assess their effectiveness.</a:t>
            </a:r>
          </a:p>
          <a:p>
            <a:pPr algn="l" marL="518160" indent="-259080" lvl="1">
              <a:lnSpc>
                <a:spcPts val="4079"/>
              </a:lnSpc>
              <a:buFont typeface="Arial"/>
              <a:buChar char="•"/>
            </a:pPr>
            <a:r>
              <a:rPr lang="en-US" sz="2400">
                <a:solidFill>
                  <a:srgbClr val="0F4662"/>
                </a:solidFill>
                <a:latin typeface="Quicksand"/>
              </a:rPr>
              <a:t>Gather feedback, iterate, and refine the strategies based on initial results.</a:t>
            </a:r>
          </a:p>
        </p:txBody>
      </p:sp>
      <p:sp>
        <p:nvSpPr>
          <p:cNvPr name="TextBox 11" id="11"/>
          <p:cNvSpPr txBox="true"/>
          <p:nvPr/>
        </p:nvSpPr>
        <p:spPr>
          <a:xfrm rot="0">
            <a:off x="1028700" y="1914818"/>
            <a:ext cx="10527757"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0F4662"/>
                </a:solidFill>
                <a:latin typeface="Quicksand Bold"/>
              </a:rPr>
              <a:t>Data Collection:</a:t>
            </a:r>
          </a:p>
        </p:txBody>
      </p:sp>
      <p:sp>
        <p:nvSpPr>
          <p:cNvPr name="TextBox 12" id="12"/>
          <p:cNvSpPr txBox="true"/>
          <p:nvPr/>
        </p:nvSpPr>
        <p:spPr>
          <a:xfrm rot="0">
            <a:off x="1028700" y="4472598"/>
            <a:ext cx="10527757" cy="565150"/>
          </a:xfrm>
          <a:prstGeom prst="rect">
            <a:avLst/>
          </a:prstGeom>
        </p:spPr>
        <p:txBody>
          <a:bodyPr anchor="t" rtlCol="false" tIns="0" lIns="0" bIns="0" rIns="0">
            <a:spAutoFit/>
          </a:bodyPr>
          <a:lstStyle/>
          <a:p>
            <a:pPr algn="l" marL="0" indent="0" lvl="0">
              <a:lnSpc>
                <a:spcPts val="4759"/>
              </a:lnSpc>
            </a:pPr>
            <a:r>
              <a:rPr lang="en-US" sz="2799">
                <a:solidFill>
                  <a:srgbClr val="0F4662"/>
                </a:solidFill>
                <a:latin typeface="Quicksand Bold"/>
              </a:rPr>
              <a:t>Brainstorming Sessions:</a:t>
            </a:r>
          </a:p>
        </p:txBody>
      </p:sp>
      <p:sp>
        <p:nvSpPr>
          <p:cNvPr name="TextBox 13" id="13"/>
          <p:cNvSpPr txBox="true"/>
          <p:nvPr/>
        </p:nvSpPr>
        <p:spPr>
          <a:xfrm rot="0">
            <a:off x="1028700" y="7102640"/>
            <a:ext cx="10527757" cy="565150"/>
          </a:xfrm>
          <a:prstGeom prst="rect">
            <a:avLst/>
          </a:prstGeom>
        </p:spPr>
        <p:txBody>
          <a:bodyPr anchor="t" rtlCol="false" tIns="0" lIns="0" bIns="0" rIns="0">
            <a:spAutoFit/>
          </a:bodyPr>
          <a:lstStyle/>
          <a:p>
            <a:pPr algn="l" marL="0" indent="0" lvl="0">
              <a:lnSpc>
                <a:spcPts val="4759"/>
              </a:lnSpc>
            </a:pPr>
            <a:r>
              <a:rPr lang="en-US" sz="2799">
                <a:solidFill>
                  <a:srgbClr val="0F4662"/>
                </a:solidFill>
                <a:latin typeface="Quicksand Bold"/>
              </a:rPr>
              <a:t>Testing and Refinement: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44942" y="1031983"/>
            <a:ext cx="11805095" cy="9217491"/>
          </a:xfrm>
          <a:prstGeom prst="rect">
            <a:avLst/>
          </a:prstGeom>
        </p:spPr>
      </p:pic>
      <p:grpSp>
        <p:nvGrpSpPr>
          <p:cNvPr name="Group 3" id="3"/>
          <p:cNvGrpSpPr/>
          <p:nvPr/>
        </p:nvGrpSpPr>
        <p:grpSpPr>
          <a:xfrm rot="0">
            <a:off x="11355291" y="6038650"/>
            <a:ext cx="810923" cy="8109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0"/>
            </a:solidFill>
          </p:spPr>
        </p:sp>
        <p:sp>
          <p:nvSpPr>
            <p:cNvPr name="TextBox 5" id="5"/>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sp>
        <p:nvSpPr>
          <p:cNvPr name="TextBox 6" id="6"/>
          <p:cNvSpPr txBox="true"/>
          <p:nvPr/>
        </p:nvSpPr>
        <p:spPr>
          <a:xfrm rot="0">
            <a:off x="1028700" y="599709"/>
            <a:ext cx="11537525"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Data Analysis</a:t>
            </a:r>
          </a:p>
        </p:txBody>
      </p:sp>
      <p:sp>
        <p:nvSpPr>
          <p:cNvPr name="TextBox 7" id="7"/>
          <p:cNvSpPr txBox="true"/>
          <p:nvPr/>
        </p:nvSpPr>
        <p:spPr>
          <a:xfrm rot="0">
            <a:off x="11355291" y="1891916"/>
            <a:ext cx="5904009" cy="3057525"/>
          </a:xfrm>
          <a:prstGeom prst="rect">
            <a:avLst/>
          </a:prstGeom>
        </p:spPr>
        <p:txBody>
          <a:bodyPr anchor="t" rtlCol="false" tIns="0" lIns="0" bIns="0" rIns="0">
            <a:spAutoFit/>
          </a:bodyPr>
          <a:lstStyle/>
          <a:p>
            <a:pPr algn="l" marL="0" indent="0" lvl="0">
              <a:lnSpc>
                <a:spcPts val="4079"/>
              </a:lnSpc>
            </a:pPr>
            <a:r>
              <a:rPr lang="en-US" sz="2400">
                <a:solidFill>
                  <a:srgbClr val="0F4662"/>
                </a:solidFill>
                <a:latin typeface="Quicksand"/>
              </a:rPr>
              <a:t>Over the past year, sales for Warner &amp; Spencer have experienced a consistent decline, dropping month-on-month. The graphical representation of sales volumes reveals a noticeable downward trend, especially in the last quarter.</a:t>
            </a:r>
          </a:p>
        </p:txBody>
      </p:sp>
      <p:grpSp>
        <p:nvGrpSpPr>
          <p:cNvPr name="Group 8" id="8"/>
          <p:cNvGrpSpPr/>
          <p:nvPr/>
        </p:nvGrpSpPr>
        <p:grpSpPr>
          <a:xfrm rot="0">
            <a:off x="11355291" y="7243014"/>
            <a:ext cx="810923" cy="81092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ECB"/>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grpSp>
        <p:nvGrpSpPr>
          <p:cNvPr name="Group 11" id="11"/>
          <p:cNvGrpSpPr/>
          <p:nvPr/>
        </p:nvGrpSpPr>
        <p:grpSpPr>
          <a:xfrm rot="0">
            <a:off x="11355291" y="8447377"/>
            <a:ext cx="810923" cy="8109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ECB"/>
            </a:solidFill>
          </p:spPr>
        </p:sp>
        <p:sp>
          <p:nvSpPr>
            <p:cNvPr name="TextBox 13" id="13"/>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sp>
        <p:nvSpPr>
          <p:cNvPr name="TextBox 14" id="14"/>
          <p:cNvSpPr txBox="true"/>
          <p:nvPr/>
        </p:nvSpPr>
        <p:spPr>
          <a:xfrm rot="0">
            <a:off x="12566225" y="6207891"/>
            <a:ext cx="4693075"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rPr>
              <a:t>Product 1</a:t>
            </a:r>
          </a:p>
        </p:txBody>
      </p:sp>
      <p:sp>
        <p:nvSpPr>
          <p:cNvPr name="TextBox 15" id="15"/>
          <p:cNvSpPr txBox="true"/>
          <p:nvPr/>
        </p:nvSpPr>
        <p:spPr>
          <a:xfrm rot="0">
            <a:off x="12566225" y="7412255"/>
            <a:ext cx="4693075"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rPr>
              <a:t>Product 2</a:t>
            </a:r>
          </a:p>
        </p:txBody>
      </p:sp>
      <p:sp>
        <p:nvSpPr>
          <p:cNvPr name="TextBox 16" id="16"/>
          <p:cNvSpPr txBox="true"/>
          <p:nvPr/>
        </p:nvSpPr>
        <p:spPr>
          <a:xfrm rot="0">
            <a:off x="12566225" y="8616619"/>
            <a:ext cx="4693075"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rPr>
              <a:t>Product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DAFsLzWRBkc</dc:identifier>
  <dcterms:modified xsi:type="dcterms:W3CDTF">2011-08-01T06:04:30Z</dcterms:modified>
  <cp:revision>1</cp:revision>
  <dc:title>Group D Team 1 Presentation</dc:title>
</cp:coreProperties>
</file>